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27"/>
  </p:notesMasterIdLst>
  <p:sldIdLst>
    <p:sldId id="276" r:id="rId3"/>
    <p:sldId id="258" r:id="rId4"/>
    <p:sldId id="259" r:id="rId5"/>
    <p:sldId id="277" r:id="rId6"/>
    <p:sldId id="273" r:id="rId7"/>
    <p:sldId id="278" r:id="rId8"/>
    <p:sldId id="279" r:id="rId9"/>
    <p:sldId id="257" r:id="rId10"/>
    <p:sldId id="261" r:id="rId11"/>
    <p:sldId id="274" r:id="rId12"/>
    <p:sldId id="262" r:id="rId13"/>
    <p:sldId id="263" r:id="rId14"/>
    <p:sldId id="280" r:id="rId15"/>
    <p:sldId id="265" r:id="rId16"/>
    <p:sldId id="266" r:id="rId17"/>
    <p:sldId id="283" r:id="rId18"/>
    <p:sldId id="267" r:id="rId19"/>
    <p:sldId id="284" r:id="rId20"/>
    <p:sldId id="282" r:id="rId21"/>
    <p:sldId id="268" r:id="rId22"/>
    <p:sldId id="269" r:id="rId23"/>
    <p:sldId id="270" r:id="rId24"/>
    <p:sldId id="272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June 25,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June 25,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Managing Files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59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Navigating to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1"/>
            <a:ext cx="5351579" cy="57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2400" y="914400"/>
            <a:ext cx="3581400" cy="2057400"/>
            <a:chOff x="152400" y="1600200"/>
            <a:chExt cx="3581400" cy="2057400"/>
          </a:xfrm>
        </p:grpSpPr>
        <p:sp>
          <p:nvSpPr>
            <p:cNvPr id="13" name="TextBox 12"/>
            <p:cNvSpPr txBox="1"/>
            <p:nvPr/>
          </p:nvSpPr>
          <p:spPr>
            <a:xfrm>
              <a:off x="152400" y="1600200"/>
              <a:ext cx="312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Currently we are looking at what is contained in the libraries folder. Notice that the triangle is pointing down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971800" y="2061865"/>
              <a:ext cx="762000" cy="159573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V="1">
            <a:off x="2943225" y="1376065"/>
            <a:ext cx="1400175" cy="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43225" y="1376067"/>
            <a:ext cx="3457575" cy="12147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52400" y="2104072"/>
            <a:ext cx="3490912" cy="1477328"/>
            <a:chOff x="152400" y="2104072"/>
            <a:chExt cx="3490912" cy="1477328"/>
          </a:xfrm>
        </p:grpSpPr>
        <p:sp>
          <p:nvSpPr>
            <p:cNvPr id="18" name="TextBox 17"/>
            <p:cNvSpPr txBox="1"/>
            <p:nvPr/>
          </p:nvSpPr>
          <p:spPr>
            <a:xfrm>
              <a:off x="152400" y="2104072"/>
              <a:ext cx="3124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Note that the libraries listed have open triangles in front of them.  This indicated there are additional folders inside of the library.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971800" y="2842736"/>
              <a:ext cx="671512" cy="3576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1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39115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8575" y="954553"/>
            <a:ext cx="3705225" cy="2842748"/>
            <a:chOff x="28575" y="954553"/>
            <a:chExt cx="3705225" cy="2842748"/>
          </a:xfrm>
        </p:grpSpPr>
        <p:sp>
          <p:nvSpPr>
            <p:cNvPr id="23" name="TextBox 22"/>
            <p:cNvSpPr txBox="1"/>
            <p:nvPr/>
          </p:nvSpPr>
          <p:spPr>
            <a:xfrm>
              <a:off x="28575" y="954553"/>
              <a:ext cx="3124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Clicking on the triangle in front of a library or folder will open that folder and display the folders inside. (subfolders)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971800" y="1676400"/>
              <a:ext cx="762000" cy="21209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2971800" y="1676400"/>
            <a:ext cx="7620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0968" y="2561272"/>
            <a:ext cx="3145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folders inside of the 1979 folder do not have triangles, this indicates that this folder only contains files.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8119" y="914400"/>
            <a:ext cx="8612245" cy="5765800"/>
            <a:chOff x="188119" y="2599203"/>
            <a:chExt cx="8612245" cy="5765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214" y="2599203"/>
              <a:ext cx="5391150" cy="576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88119" y="6705073"/>
              <a:ext cx="31456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Clicking on a folder with no triangle will show the files that folder contains.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971800" y="4290020"/>
              <a:ext cx="2971800" cy="27813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Managing Folders and 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Creating a Folder or Subfolder</a:t>
            </a:r>
          </a:p>
          <a:p>
            <a:pPr lvl="1"/>
            <a:r>
              <a:rPr lang="en-US" dirty="0" smtClean="0"/>
              <a:t>Moving or Copying Files and Folders</a:t>
            </a:r>
          </a:p>
          <a:p>
            <a:pPr lvl="1"/>
            <a:r>
              <a:rPr lang="en-US" dirty="0" smtClean="0"/>
              <a:t>Naming and Renaming Files</a:t>
            </a:r>
          </a:p>
          <a:p>
            <a:pPr lvl="1"/>
            <a:r>
              <a:rPr lang="en-US" dirty="0" smtClean="0"/>
              <a:t>Deleting Files and Folders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Folder or Subfolder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first step is to determine which files seem to belong together.</a:t>
            </a:r>
          </a:p>
          <a:p>
            <a:r>
              <a:rPr lang="en-US" dirty="0" smtClean="0"/>
              <a:t>Next, develop an appropriate file structure.</a:t>
            </a:r>
          </a:p>
          <a:p>
            <a:r>
              <a:rPr lang="en-US" dirty="0" smtClean="0"/>
              <a:t>When you are working on your own computer, you usually create folders within the My Documents folder and other standard folders, such as My Music and My Pictures.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Creating </a:t>
            </a:r>
            <a:r>
              <a:rPr lang="en-US" dirty="0" smtClean="0"/>
              <a:t>Folders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Keep </a:t>
            </a:r>
            <a:r>
              <a:rPr lang="en-US" dirty="0"/>
              <a:t>folder names short and familiar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Develop </a:t>
            </a:r>
            <a:r>
              <a:rPr lang="en-US" dirty="0"/>
              <a:t>standards for naming folders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folder name can have up to 255 characters, </a:t>
            </a:r>
            <a:r>
              <a:rPr lang="en-US" dirty="0" smtClean="0"/>
              <a:t>but </a:t>
            </a:r>
            <a:r>
              <a:rPr lang="en-US" dirty="0"/>
              <a:t>cannot include the / \ : * ? “ &lt; &gt; or | characters.</a:t>
            </a: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subfolders to organize </a:t>
            </a:r>
            <a:r>
              <a:rPr lang="en-US" dirty="0" smtClean="0"/>
              <a:t>files.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or Copying Files and Folders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5344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Moving a file removes it from its current location and places it in a new location you specify.</a:t>
            </a:r>
          </a:p>
          <a:p>
            <a:r>
              <a:rPr lang="en-US" dirty="0" smtClean="0"/>
              <a:t>Copying also places the file in a new location that you specify, but does not remove it from its current location. </a:t>
            </a:r>
          </a:p>
          <a:p>
            <a:r>
              <a:rPr lang="en-US" dirty="0"/>
              <a:t>To move or copy more than one </a:t>
            </a:r>
            <a:r>
              <a:rPr lang="en-US" dirty="0" smtClean="0"/>
              <a:t>file </a:t>
            </a:r>
            <a:r>
              <a:rPr lang="en-US" dirty="0"/>
              <a:t>at the same </a:t>
            </a:r>
            <a:r>
              <a:rPr lang="en-US" dirty="0" smtClean="0"/>
              <a:t>time</a:t>
            </a:r>
            <a:r>
              <a:rPr lang="en-US" dirty="0"/>
              <a:t>, you select all the </a:t>
            </a:r>
            <a:r>
              <a:rPr lang="en-US" dirty="0" smtClean="0"/>
              <a:t>files </a:t>
            </a:r>
            <a:r>
              <a:rPr lang="en-US" dirty="0"/>
              <a:t>you want to copy, and then </a:t>
            </a:r>
            <a:r>
              <a:rPr lang="en-US" dirty="0" smtClean="0"/>
              <a:t>drag </a:t>
            </a:r>
            <a:r>
              <a:rPr lang="en-US" dirty="0"/>
              <a:t>them as a group.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select </a:t>
            </a:r>
            <a:r>
              <a:rPr lang="en-US" dirty="0" smtClean="0"/>
              <a:t>files </a:t>
            </a:r>
            <a:r>
              <a:rPr lang="en-US" dirty="0"/>
              <a:t>that are adjacent in </a:t>
            </a:r>
            <a:r>
              <a:rPr lang="en-US" dirty="0" smtClean="0"/>
              <a:t>a </a:t>
            </a:r>
            <a:r>
              <a:rPr lang="en-US" dirty="0"/>
              <a:t>window, click the </a:t>
            </a:r>
            <a:r>
              <a:rPr lang="en-US" dirty="0" smtClean="0"/>
              <a:t>first file </a:t>
            </a:r>
            <a:r>
              <a:rPr lang="en-US" dirty="0"/>
              <a:t>in the list, hold down the </a:t>
            </a:r>
            <a:r>
              <a:rPr lang="en-US" dirty="0" smtClean="0"/>
              <a:t>Shift </a:t>
            </a:r>
            <a:r>
              <a:rPr lang="en-US" dirty="0"/>
              <a:t>key, click the last </a:t>
            </a:r>
            <a:r>
              <a:rPr lang="en-US" dirty="0" smtClean="0"/>
              <a:t>file </a:t>
            </a:r>
            <a:r>
              <a:rPr lang="en-US" dirty="0"/>
              <a:t>in the list, and then release </a:t>
            </a:r>
            <a:r>
              <a:rPr lang="en-US" dirty="0" smtClean="0"/>
              <a:t>the </a:t>
            </a:r>
            <a:r>
              <a:rPr lang="en-US" dirty="0"/>
              <a:t>Shift key.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select </a:t>
            </a:r>
            <a:r>
              <a:rPr lang="en-US" dirty="0" smtClean="0"/>
              <a:t>files </a:t>
            </a:r>
            <a:r>
              <a:rPr lang="en-US" dirty="0"/>
              <a:t>that are not adjacent, click </a:t>
            </a:r>
            <a:r>
              <a:rPr lang="en-US" dirty="0" smtClean="0"/>
              <a:t>one file</a:t>
            </a:r>
            <a:r>
              <a:rPr lang="en-US" dirty="0"/>
              <a:t>, hold down the Ctrl key, click the other </a:t>
            </a:r>
            <a:r>
              <a:rPr lang="en-US" dirty="0" smtClean="0"/>
              <a:t>files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then release the Ctrl key.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or Copying Files and Folders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Another way to move or copy files and folders is to use the </a:t>
            </a:r>
            <a:r>
              <a:rPr lang="en-US" b="1" dirty="0" smtClean="0"/>
              <a:t>clipboard</a:t>
            </a:r>
            <a:r>
              <a:rPr lang="en-US" dirty="0" smtClean="0"/>
              <a:t>, a temporary storage area in Windows on which objects are stored when you copy or move them.</a:t>
            </a:r>
          </a:p>
          <a:p>
            <a:r>
              <a:rPr lang="en-US" dirty="0" smtClean="0"/>
              <a:t>To use the Clipboard, </a:t>
            </a:r>
          </a:p>
          <a:p>
            <a:pPr lvl="1"/>
            <a:r>
              <a:rPr lang="en-US" dirty="0" smtClean="0"/>
              <a:t>Cutting (moving) - right-click a file or folder, and then </a:t>
            </a:r>
            <a:r>
              <a:rPr lang="en-US" dirty="0"/>
              <a:t>on the shortcut menu, click Cut to remove </a:t>
            </a:r>
            <a:r>
              <a:rPr lang="en-US" dirty="0" smtClean="0"/>
              <a:t>the file </a:t>
            </a:r>
            <a:r>
              <a:rPr lang="en-US" dirty="0"/>
              <a:t>or folder from its current location </a:t>
            </a:r>
            <a:endParaRPr lang="en-US" dirty="0" smtClean="0"/>
          </a:p>
          <a:p>
            <a:pPr lvl="1"/>
            <a:r>
              <a:rPr lang="en-US" dirty="0" smtClean="0"/>
              <a:t>Copying </a:t>
            </a:r>
            <a:r>
              <a:rPr lang="en-US" dirty="0"/>
              <a:t>right-click a file or folder, and then on the shortcut menu, click </a:t>
            </a:r>
            <a:r>
              <a:rPr lang="en-US" dirty="0" smtClean="0"/>
              <a:t>Copy to duplicate </a:t>
            </a:r>
            <a:r>
              <a:rPr lang="en-US" dirty="0"/>
              <a:t>the </a:t>
            </a:r>
            <a:r>
              <a:rPr lang="en-US" dirty="0" smtClean="0"/>
              <a:t>file </a:t>
            </a:r>
            <a:r>
              <a:rPr lang="en-US" dirty="0"/>
              <a:t>or folder on the </a:t>
            </a:r>
            <a:r>
              <a:rPr lang="en-US" dirty="0" smtClean="0"/>
              <a:t>Clipboard</a:t>
            </a:r>
            <a:r>
              <a:rPr lang="en-US" dirty="0"/>
              <a:t>, leaving the original </a:t>
            </a:r>
            <a:r>
              <a:rPr lang="en-US" dirty="0" smtClean="0"/>
              <a:t>in its </a:t>
            </a:r>
            <a:r>
              <a:rPr lang="en-US" dirty="0"/>
              <a:t>original location.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paste the </a:t>
            </a:r>
            <a:r>
              <a:rPr lang="en-US" dirty="0" smtClean="0"/>
              <a:t>contents </a:t>
            </a:r>
            <a:r>
              <a:rPr lang="en-US" dirty="0"/>
              <a:t>of the Clipboard, </a:t>
            </a:r>
            <a:r>
              <a:rPr lang="en-US" dirty="0" smtClean="0"/>
              <a:t>right-click </a:t>
            </a:r>
            <a:r>
              <a:rPr lang="en-US" dirty="0"/>
              <a:t>a blank area of the folder </a:t>
            </a:r>
            <a:r>
              <a:rPr lang="en-US" dirty="0" smtClean="0"/>
              <a:t>window </a:t>
            </a:r>
            <a:r>
              <a:rPr lang="en-US" dirty="0"/>
              <a:t>in which you want </a:t>
            </a:r>
            <a:r>
              <a:rPr lang="en-US" dirty="0" smtClean="0"/>
              <a:t>to </a:t>
            </a:r>
            <a:r>
              <a:rPr lang="en-US" dirty="0"/>
              <a:t>put the moved or copied </a:t>
            </a:r>
            <a:r>
              <a:rPr lang="en-US" dirty="0" smtClean="0"/>
              <a:t>file </a:t>
            </a:r>
            <a:r>
              <a:rPr lang="en-US" dirty="0"/>
              <a:t>or folder, and then on </a:t>
            </a:r>
            <a:r>
              <a:rPr lang="en-US" dirty="0" smtClean="0"/>
              <a:t>the </a:t>
            </a:r>
            <a:r>
              <a:rPr lang="en-US" dirty="0"/>
              <a:t>shortcut menu, click </a:t>
            </a:r>
            <a:r>
              <a:rPr lang="en-US" dirty="0" smtClean="0"/>
              <a:t>Paste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or Copying Files and Folders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Dragging a file and folder using the right mouse button.</a:t>
            </a:r>
          </a:p>
          <a:p>
            <a:r>
              <a:rPr lang="en-US" dirty="0" smtClean="0"/>
              <a:t>To use this method, </a:t>
            </a:r>
          </a:p>
          <a:p>
            <a:pPr lvl="1"/>
            <a:r>
              <a:rPr lang="en-US" dirty="0" smtClean="0"/>
              <a:t>Right click an hold down the right mouse button </a:t>
            </a:r>
          </a:p>
          <a:p>
            <a:pPr lvl="1"/>
            <a:r>
              <a:rPr lang="en-US" dirty="0" smtClean="0"/>
              <a:t>Drag the file or folder to the location where you wand to move or copy the item</a:t>
            </a:r>
          </a:p>
          <a:p>
            <a:pPr lvl="1"/>
            <a:r>
              <a:rPr lang="en-US" dirty="0" smtClean="0"/>
              <a:t>Release the right mouse button and from the list that appears select either copy here or move here. </a:t>
            </a:r>
          </a:p>
          <a:p>
            <a:pPr lvl="1"/>
            <a:r>
              <a:rPr lang="en-US" dirty="0" smtClean="0"/>
              <a:t>Do not select create a short cut.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Naming and Renaming 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Three parts of a filename:</a:t>
            </a:r>
          </a:p>
          <a:p>
            <a:pPr lvl="1"/>
            <a:r>
              <a:rPr lang="en-US" dirty="0" smtClean="0"/>
              <a:t>Main part</a:t>
            </a:r>
          </a:p>
          <a:p>
            <a:pPr lvl="1"/>
            <a:r>
              <a:rPr lang="en-US" dirty="0" smtClean="0"/>
              <a:t>Dot</a:t>
            </a:r>
          </a:p>
          <a:p>
            <a:pPr lvl="1"/>
            <a:r>
              <a:rPr lang="en-US" dirty="0" smtClean="0"/>
              <a:t>File extension</a:t>
            </a:r>
          </a:p>
          <a:p>
            <a:r>
              <a:rPr lang="en-US" dirty="0" smtClean="0"/>
              <a:t>Filenames cannot contain the \ / ? : * “ &lt;&gt; | symbols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File Extensions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953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File extensions indicate the application that created the file.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docx</a:t>
            </a:r>
            <a:endParaRPr lang="en-US" dirty="0" smtClean="0"/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pptx</a:t>
            </a:r>
            <a:endParaRPr lang="en-US" dirty="0" smtClean="0"/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xlrx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File extensions are not always visible.</a:t>
            </a:r>
          </a:p>
          <a:p>
            <a:r>
              <a:rPr lang="en-US" dirty="0" smtClean="0"/>
              <a:t>You can also tell the program that created the document by the icon in front of the file name. 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74573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Naming and Renaming 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382000" cy="4572000"/>
          </a:xfrm>
        </p:spPr>
        <p:txBody>
          <a:bodyPr>
            <a:normAutofit/>
          </a:bodyPr>
          <a:lstStyle/>
          <a:p>
            <a:r>
              <a:rPr lang="en-US" dirty="0"/>
              <a:t> Use common </a:t>
            </a:r>
            <a:r>
              <a:rPr lang="en-US" dirty="0" smtClean="0"/>
              <a:t>names</a:t>
            </a:r>
          </a:p>
          <a:p>
            <a:r>
              <a:rPr lang="en-US" dirty="0"/>
              <a:t> </a:t>
            </a:r>
            <a:r>
              <a:rPr lang="en-US" dirty="0" smtClean="0"/>
              <a:t>Don’t </a:t>
            </a:r>
            <a:r>
              <a:rPr lang="en-US" dirty="0"/>
              <a:t>change the </a:t>
            </a:r>
            <a:r>
              <a:rPr lang="en-US" dirty="0" smtClean="0"/>
              <a:t>file </a:t>
            </a:r>
            <a:r>
              <a:rPr lang="en-US" dirty="0"/>
              <a:t>extension</a:t>
            </a:r>
            <a:r>
              <a:rPr lang="en-US" dirty="0" smtClean="0"/>
              <a:t>.</a:t>
            </a:r>
          </a:p>
          <a:p>
            <a:r>
              <a:rPr lang="en-US" dirty="0"/>
              <a:t> Find a balance between too short and too </a:t>
            </a:r>
            <a:r>
              <a:rPr lang="en-US" dirty="0" smtClean="0"/>
              <a:t>long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876800"/>
          </a:xfrm>
        </p:spPr>
        <p:txBody>
          <a:bodyPr/>
          <a:lstStyle/>
          <a:p>
            <a:r>
              <a:rPr lang="en-US" dirty="0" smtClean="0"/>
              <a:t>Organize Files and Folders</a:t>
            </a:r>
          </a:p>
          <a:p>
            <a:r>
              <a:rPr lang="en-US" dirty="0" smtClean="0"/>
              <a:t>Manage Files and Folders</a:t>
            </a:r>
          </a:p>
          <a:p>
            <a:r>
              <a:rPr lang="en-US" dirty="0" smtClean="0"/>
              <a:t>Work with Compressed Files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Deleting Files and Folders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458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You should periodically delete unneeded files and folders so that your folders and drives don’t get cluttered.</a:t>
            </a:r>
          </a:p>
          <a:p>
            <a:r>
              <a:rPr lang="en-US" dirty="0" smtClean="0"/>
              <a:t>When you delete a file or folder from the hard</a:t>
            </a:r>
            <a:br>
              <a:rPr lang="en-US" dirty="0" smtClean="0"/>
            </a:br>
            <a:r>
              <a:rPr lang="en-US" dirty="0" smtClean="0"/>
              <a:t>drive, the file or folder and all of its contents are</a:t>
            </a:r>
            <a:br>
              <a:rPr lang="en-US" dirty="0" smtClean="0"/>
            </a:br>
            <a:r>
              <a:rPr lang="en-US" dirty="0" smtClean="0"/>
              <a:t>moved to the Recycle Bin.</a:t>
            </a:r>
          </a:p>
          <a:p>
            <a:r>
              <a:rPr lang="en-US" dirty="0" smtClean="0"/>
              <a:t>After you empty the Recycle Bin, you can no</a:t>
            </a:r>
            <a:br>
              <a:rPr lang="en-US" dirty="0" smtClean="0"/>
            </a:br>
            <a:r>
              <a:rPr lang="en-US" dirty="0" smtClean="0"/>
              <a:t>longer recover the files it contained.</a:t>
            </a:r>
          </a:p>
          <a:p>
            <a:r>
              <a:rPr lang="en-US" dirty="0" smtClean="0"/>
              <a:t>File deleted from external storage devices such as USB drives are not placed in the Recycling Bin.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Working with Compressed 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153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Creating a Compressed Folder</a:t>
            </a:r>
          </a:p>
          <a:p>
            <a:pPr lvl="1"/>
            <a:r>
              <a:rPr lang="en-US" dirty="0" smtClean="0"/>
              <a:t>Extracting a Compressed Folder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Compressed Folder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You can create a compressed folder using the Send to Compressed (zipped) folder command on the shortcut menu of one or more selected files or folders.</a:t>
            </a:r>
          </a:p>
          <a:p>
            <a:r>
              <a:rPr lang="en-US" dirty="0" smtClean="0"/>
              <a:t>You can open a file directly from a compressed folder, although you cannot modify the file.</a:t>
            </a:r>
          </a:p>
          <a:p>
            <a:r>
              <a:rPr lang="en-US" dirty="0" smtClean="0"/>
              <a:t>To edit and save a compressed file, you must extract it first.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Extracting a Compressed Folder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You can open a compressed folder by double-clicking it.</a:t>
            </a:r>
          </a:p>
          <a:p>
            <a:r>
              <a:rPr lang="en-US" dirty="0" smtClean="0"/>
              <a:t>When you </a:t>
            </a:r>
            <a:r>
              <a:rPr lang="en-US" b="1" dirty="0" smtClean="0"/>
              <a:t>extract</a:t>
            </a:r>
            <a:r>
              <a:rPr lang="en-US" dirty="0" smtClean="0"/>
              <a:t> a file, you create an uncompressed copy of the file.</a:t>
            </a:r>
          </a:p>
          <a:p>
            <a:pPr lvl="1"/>
            <a:r>
              <a:rPr lang="en-US" dirty="0" smtClean="0"/>
              <a:t>The original file remains in the compressed folder.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Backing up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How important is your data?</a:t>
            </a:r>
          </a:p>
          <a:p>
            <a:pPr eaLnBrk="1" hangingPunct="1"/>
            <a:r>
              <a:rPr lang="en-US" sz="2800" dirty="0" smtClean="0"/>
              <a:t>You can back up on a random basis on to CD/DVD/Blue Ray disks, internal or external hard drives.</a:t>
            </a:r>
          </a:p>
          <a:p>
            <a:pPr eaLnBrk="1" hangingPunct="1"/>
            <a:r>
              <a:rPr lang="en-US" sz="2800" dirty="0" smtClean="0"/>
              <a:t>You can automate back up onto internal (cloud storage)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protect against f res and other </a:t>
            </a:r>
            <a:r>
              <a:rPr lang="en-US" sz="2800" dirty="0" smtClean="0"/>
              <a:t>natural disasters, </a:t>
            </a:r>
            <a:r>
              <a:rPr lang="en-US" sz="2800" dirty="0"/>
              <a:t>you should store </a:t>
            </a:r>
            <a:r>
              <a:rPr lang="en-US" sz="2800" dirty="0" smtClean="0"/>
              <a:t>backup </a:t>
            </a:r>
            <a:r>
              <a:rPr lang="en-US" sz="2800" dirty="0"/>
              <a:t>media in a </a:t>
            </a:r>
            <a:r>
              <a:rPr lang="en-US" sz="2800" dirty="0" smtClean="0"/>
              <a:t>physical </a:t>
            </a:r>
            <a:r>
              <a:rPr lang="en-US" sz="2800" dirty="0"/>
              <a:t>location </a:t>
            </a:r>
            <a:r>
              <a:rPr lang="en-US" sz="2800" dirty="0" smtClean="0"/>
              <a:t>other </a:t>
            </a:r>
            <a:r>
              <a:rPr lang="en-US" sz="2800" dirty="0"/>
              <a:t>than where your computer is </a:t>
            </a:r>
            <a:r>
              <a:rPr lang="en-US" sz="2800" dirty="0" smtClean="0"/>
              <a:t>lo </a:t>
            </a:r>
            <a:r>
              <a:rPr lang="en-US" sz="2800" dirty="0" err="1"/>
              <a:t>cated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042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Organizing Files and Folders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The Windows 7 File System</a:t>
            </a:r>
          </a:p>
          <a:p>
            <a:pPr lvl="1"/>
            <a:r>
              <a:rPr lang="en-US" dirty="0" smtClean="0"/>
              <a:t>Developing an Organizational Strategy</a:t>
            </a:r>
          </a:p>
          <a:p>
            <a:pPr lvl="1"/>
            <a:r>
              <a:rPr lang="en-US" dirty="0" smtClean="0"/>
              <a:t>Navigating to Files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Windows 7 File System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To ensure system stability and to find files quickly, Windows 7 organizes the folders and files in a hierarchy, or </a:t>
            </a:r>
            <a:r>
              <a:rPr lang="en-US" b="1" dirty="0"/>
              <a:t>file system</a:t>
            </a:r>
            <a:r>
              <a:rPr lang="en-US" dirty="0" smtClean="0"/>
              <a:t>.</a:t>
            </a:r>
          </a:p>
          <a:p>
            <a:r>
              <a:rPr lang="en-US" dirty="0"/>
              <a:t>The root directory is the first or top-most directory in a hierarchy. It can be likened to the root of a tree - the starting point where all branches originate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On the C: drive at </a:t>
            </a:r>
            <a:r>
              <a:rPr lang="en-US" dirty="0"/>
              <a:t>the top of the hierarchy is the </a:t>
            </a:r>
            <a:r>
              <a:rPr lang="en-US" b="1" dirty="0"/>
              <a:t>root directory</a:t>
            </a:r>
            <a:r>
              <a:rPr lang="en-US" dirty="0"/>
              <a:t>, where Windows 7 stores folder and files that it needs when you turn on the computer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</a:t>
            </a:r>
            <a:r>
              <a:rPr lang="en-US" dirty="0"/>
              <a:t>folder contain other folders, called </a:t>
            </a:r>
            <a:r>
              <a:rPr lang="en-US" b="1" dirty="0"/>
              <a:t>subfolders</a:t>
            </a:r>
            <a:r>
              <a:rPr lang="en-US" dirty="0" smtClean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Windows 7 File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28774" cy="600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File Organization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ttp://www.veryicon.com/icon/png/System/Rhor%20v2%20Part%203/My%20Compu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770965" cy="77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7825"/>
            <a:ext cx="31051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11126"/>
            <a:ext cx="29527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62175" y="1304365"/>
            <a:ext cx="4924426" cy="303623"/>
            <a:chOff x="2162175" y="1304365"/>
            <a:chExt cx="4924426" cy="30362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62175" y="1447800"/>
              <a:ext cx="49244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1026" idx="2"/>
            </p:cNvCxnSpPr>
            <p:nvPr/>
          </p:nvCxnSpPr>
          <p:spPr>
            <a:xfrm flipV="1">
              <a:off x="4652682" y="1304365"/>
              <a:ext cx="1" cy="1434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162175" y="1438387"/>
              <a:ext cx="1" cy="1434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086600" y="1464553"/>
              <a:ext cx="1" cy="1434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81000" y="2523565"/>
            <a:ext cx="1120820" cy="1598855"/>
            <a:chOff x="381000" y="2523565"/>
            <a:chExt cx="1120820" cy="1598855"/>
          </a:xfrm>
        </p:grpSpPr>
        <p:pic>
          <p:nvPicPr>
            <p:cNvPr id="1034" name="Picture 10" descr="http://www.sevenforums.com/geek/gars/images/4/9/7/0/0/types/thumb_thumb_Open_Fold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90" y="264795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81000" y="3753088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Windows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990600" y="2523565"/>
              <a:ext cx="1" cy="1434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033261" y="2499080"/>
            <a:ext cx="1828800" cy="1728651"/>
            <a:chOff x="7033261" y="2499080"/>
            <a:chExt cx="1828800" cy="1728651"/>
          </a:xfrm>
        </p:grpSpPr>
        <p:pic>
          <p:nvPicPr>
            <p:cNvPr id="1030" name="Picture 6" descr="http://www.sevenforums.com/geek/gars/images/4/9/7/0/0/types/thumb_thumb_Open_Fold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411" y="264033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033261" y="35814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Documents and other data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7941946" y="2499080"/>
              <a:ext cx="1" cy="1434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990600" y="2355645"/>
            <a:ext cx="6957061" cy="158955"/>
            <a:chOff x="990600" y="2355645"/>
            <a:chExt cx="6957061" cy="15895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90600" y="2514600"/>
              <a:ext cx="695706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162174" y="2355645"/>
              <a:ext cx="1" cy="1434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954440" y="2523565"/>
            <a:ext cx="1184940" cy="1655767"/>
            <a:chOff x="3954440" y="2523565"/>
            <a:chExt cx="1184940" cy="1655767"/>
          </a:xfrm>
        </p:grpSpPr>
        <p:pic>
          <p:nvPicPr>
            <p:cNvPr id="1032" name="Picture 8" descr="http://www.sevenforums.com/geek/gars/images/4/9/7/0/0/types/thumb_thumb_Open_Fold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64033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954440" y="381000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Programs</a:t>
              </a: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4514850" y="2523565"/>
              <a:ext cx="1" cy="1434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086601" y="4267200"/>
            <a:ext cx="1723549" cy="1664732"/>
            <a:chOff x="7086601" y="4267200"/>
            <a:chExt cx="1723549" cy="1664732"/>
          </a:xfrm>
        </p:grpSpPr>
        <p:pic>
          <p:nvPicPr>
            <p:cNvPr id="30" name="Picture 6" descr="http://www.sevenforums.com/geek/gars/images/4/9/7/0/0/types/thumb_thumb_Open_Fold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5697" y="4549598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7086601" y="55626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My Documents</a:t>
              </a: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926707" y="4267200"/>
              <a:ext cx="1" cy="32049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55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File Organization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744051" y="1738339"/>
            <a:ext cx="1723549" cy="1426554"/>
            <a:chOff x="5744051" y="1738339"/>
            <a:chExt cx="1723549" cy="1426554"/>
          </a:xfrm>
        </p:grpSpPr>
        <p:pic>
          <p:nvPicPr>
            <p:cNvPr id="30" name="Picture 6" descr="http://www.sevenforums.com/geek/gars/images/4/9/7/0/0/types/thumb_thumb_Open_Fold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576" y="19050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744051" y="2795561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My Documents</a:t>
              </a: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6581066" y="1738339"/>
              <a:ext cx="1" cy="32049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1910"/>
            <a:ext cx="3095625" cy="145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5" name="Group 1024"/>
          <p:cNvGrpSpPr/>
          <p:nvPr/>
        </p:nvGrpSpPr>
        <p:grpSpPr>
          <a:xfrm>
            <a:off x="228600" y="3164893"/>
            <a:ext cx="8399185" cy="1624039"/>
            <a:chOff x="228600" y="3164893"/>
            <a:chExt cx="8399185" cy="1624039"/>
          </a:xfrm>
        </p:grpSpPr>
        <p:pic>
          <p:nvPicPr>
            <p:cNvPr id="33" name="Picture 6" descr="http://www.sevenforums.com/geek/gars/images/4/9/7/0/0/types/thumb_thumb_Open_Fold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61" y="352954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28600" y="4419600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Basic Accounting</a:t>
              </a:r>
            </a:p>
          </p:txBody>
        </p:sp>
        <p:pic>
          <p:nvPicPr>
            <p:cNvPr id="37" name="Picture 6" descr="http://www.sevenforums.com/geek/gars/images/4/9/7/0/0/types/thumb_thumb_Open_Fold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52954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015595" y="4419600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Computer Concepts</a:t>
              </a:r>
            </a:p>
          </p:txBody>
        </p:sp>
        <p:pic>
          <p:nvPicPr>
            <p:cNvPr id="39" name="Picture 6" descr="http://www.sevenforums.com/geek/gars/images/4/9/7/0/0/types/thumb_thumb_Open_Fold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280" y="352954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6391275" y="4419600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Computer Concepts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127841" y="3336343"/>
              <a:ext cx="618735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31" idx="2"/>
            </p:cNvCxnSpPr>
            <p:nvPr/>
          </p:nvCxnSpPr>
          <p:spPr>
            <a:xfrm flipV="1">
              <a:off x="6605826" y="3164893"/>
              <a:ext cx="0" cy="1879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7315200" y="3317293"/>
              <a:ext cx="0" cy="1879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127841" y="3317292"/>
              <a:ext cx="0" cy="1879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962400" y="3317293"/>
              <a:ext cx="0" cy="1879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609600" y="4788932"/>
            <a:ext cx="6858000" cy="2009775"/>
            <a:chOff x="609600" y="4788932"/>
            <a:chExt cx="6858000" cy="2009775"/>
          </a:xfrm>
        </p:grpSpPr>
        <p:pic>
          <p:nvPicPr>
            <p:cNvPr id="7" name="Picture 6" descr="http://aux.iconpedia.net/uploads/194733580413942493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257800"/>
              <a:ext cx="1048489" cy="104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720910" y="6429375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Memo</a:t>
              </a:r>
            </a:p>
          </p:txBody>
        </p:sp>
        <p:pic>
          <p:nvPicPr>
            <p:cNvPr id="43" name="Picture 42" descr="http://aux.iconpedia.net/uploads/194733580413942493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5248275"/>
              <a:ext cx="1048489" cy="104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397310" y="641985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Policy</a:t>
              </a:r>
            </a:p>
          </p:txBody>
        </p:sp>
        <p:pic>
          <p:nvPicPr>
            <p:cNvPr id="45" name="Picture 44" descr="http://aux.iconpedia.net/uploads/194733580413942493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850" y="5238750"/>
              <a:ext cx="1048489" cy="104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072036" y="6410325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Proposal</a:t>
              </a:r>
            </a:p>
          </p:txBody>
        </p:sp>
        <p:pic>
          <p:nvPicPr>
            <p:cNvPr id="47" name="Picture 46" descr="http://aux.iconpedia.net/uploads/194733580413942493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030" y="5240893"/>
              <a:ext cx="1048489" cy="104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952693" y="64124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Report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51416" y="5029200"/>
              <a:ext cx="631618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467600" y="4788932"/>
              <a:ext cx="0" cy="2402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157766" y="5017532"/>
              <a:ext cx="0" cy="2402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793135" y="5029200"/>
              <a:ext cx="0" cy="2402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572000" y="5017532"/>
              <a:ext cx="0" cy="2402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324600" y="5017532"/>
              <a:ext cx="0" cy="2402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2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an Organizational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001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It is important to develop a strategy for organizing your folders and files.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Navigating to 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The file </a:t>
            </a:r>
            <a:r>
              <a:rPr lang="en-US" b="1" dirty="0" smtClean="0"/>
              <a:t>path </a:t>
            </a:r>
            <a:r>
              <a:rPr lang="en-US" dirty="0" smtClean="0"/>
              <a:t>shows the location of a file on a computer and leads you through the file and folder organization to the file.</a:t>
            </a:r>
          </a:p>
          <a:p>
            <a:r>
              <a:rPr lang="en-US" dirty="0" smtClean="0"/>
              <a:t>This file path includes:</a:t>
            </a:r>
          </a:p>
          <a:p>
            <a:pPr lvl="1"/>
            <a:r>
              <a:rPr lang="en-US" dirty="0" smtClean="0"/>
              <a:t>Drive name</a:t>
            </a:r>
          </a:p>
          <a:p>
            <a:pPr lvl="1"/>
            <a:r>
              <a:rPr lang="en-US" dirty="0" smtClean="0"/>
              <a:t>Top-level folder</a:t>
            </a:r>
          </a:p>
          <a:p>
            <a:pPr lvl="1"/>
            <a:r>
              <a:rPr lang="en-US" dirty="0" smtClean="0"/>
              <a:t>Subfolder</a:t>
            </a:r>
          </a:p>
          <a:p>
            <a:pPr lvl="1"/>
            <a:r>
              <a:rPr lang="en-US" dirty="0" smtClean="0"/>
              <a:t>Full file name, including file extension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8: Managing Your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789728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" y="586740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1327</Words>
  <Application>Microsoft Office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Theme</vt:lpstr>
      <vt:lpstr>Clarity</vt:lpstr>
      <vt:lpstr>Chapter 8</vt:lpstr>
      <vt:lpstr>Learning Objectives</vt:lpstr>
      <vt:lpstr>Organizing Files and Folders</vt:lpstr>
      <vt:lpstr>The Windows 7 File System</vt:lpstr>
      <vt:lpstr>The Windows 7 File System</vt:lpstr>
      <vt:lpstr>File Organization</vt:lpstr>
      <vt:lpstr>File Organization</vt:lpstr>
      <vt:lpstr>Developing an Organizational Strategy</vt:lpstr>
      <vt:lpstr>Navigating to Files</vt:lpstr>
      <vt:lpstr>Navigating to Files</vt:lpstr>
      <vt:lpstr>Managing Folders and Files</vt:lpstr>
      <vt:lpstr>Creating a Folder or Subfolder</vt:lpstr>
      <vt:lpstr>Guidelines for Creating Folders</vt:lpstr>
      <vt:lpstr>Moving or Copying Files and Folders</vt:lpstr>
      <vt:lpstr>Moving or Copying Files and Folders</vt:lpstr>
      <vt:lpstr>Moving or Copying Files and Folders</vt:lpstr>
      <vt:lpstr>Naming and Renaming Files</vt:lpstr>
      <vt:lpstr>File Extensions</vt:lpstr>
      <vt:lpstr>Naming and Renaming Files</vt:lpstr>
      <vt:lpstr>Deleting Files and Folders</vt:lpstr>
      <vt:lpstr>Working with Compressed Files</vt:lpstr>
      <vt:lpstr>Creating a Compressed Folder</vt:lpstr>
      <vt:lpstr>Extracting a Compressed Folder</vt:lpstr>
      <vt:lpstr>Backing up Your Data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John</cp:lastModifiedBy>
  <cp:revision>73</cp:revision>
  <dcterms:created xsi:type="dcterms:W3CDTF">2010-11-09T17:48:37Z</dcterms:created>
  <dcterms:modified xsi:type="dcterms:W3CDTF">2012-06-25T17:58:53Z</dcterms:modified>
</cp:coreProperties>
</file>